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4233C"/>
        </a:solidFill>
        <a:effectLst/>
      </p:bgPr>
    </p:bg>
    <p:spTree>
      <p:nvGrpSpPr>
        <p:cNvPr id="1" name=""/>
        <p:cNvGrpSpPr/>
        <p:nvPr/>
      </p:nvGrpSpPr>
      <p:grpSpPr/>
      <p:sp>
        <p:nvSpPr>
          <p:cNvPr id="2" name="Rectangle 1"/>
          <p:cNvSpPr/>
          <p:nvPr/>
        </p:nvSpPr>
        <p:spPr>
          <a:xfrm>
            <a:off x="6949440" y="0"/>
            <a:ext cx="5239512" cy="6858000"/>
          </a:xfrm>
          <a:prstGeom prst="rect">
            <a:avLst/>
          </a:prstGeom>
          <a:solidFill>
            <a:srgbClr val="1F3D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229600" y="1600200"/>
            <a:ext cx="4023360" cy="4023360"/>
          </a:xfrm>
          <a:prstGeom prst="ellipse">
            <a:avLst/>
          </a:prstGeom>
          <a:solidFill>
            <a:srgbClr val="274A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006840" y="2651760"/>
            <a:ext cx="2103120" cy="2103120"/>
          </a:xfrm>
          <a:prstGeom prst="ellipse">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0469880" y="3291840"/>
            <a:ext cx="1600200" cy="1600200"/>
          </a:xfrm>
          <a:prstGeom prst="ellipse">
            <a:avLst/>
          </a:prstGeom>
          <a:solidFill>
            <a:srgbClr val="7BAE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503920" y="4069080"/>
            <a:ext cx="1371600" cy="1371600"/>
          </a:xfrm>
          <a:prstGeom prst="ellipse">
            <a:avLst/>
          </a:prstGeom>
          <a:solidFill>
            <a:srgbClr val="A8C6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rot="1500000">
            <a:off x="10104120" y="4800600"/>
            <a:ext cx="128016" cy="1280160"/>
          </a:xfrm>
          <a:prstGeom prst="rect">
            <a:avLst/>
          </a:prstGeom>
          <a:solidFill>
            <a:srgbClr val="A8C6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914400"/>
            <a:ext cx="5943600" cy="1188720"/>
          </a:xfrm>
          <a:prstGeom prst="rect">
            <a:avLst/>
          </a:prstGeom>
          <a:noFill/>
        </p:spPr>
        <p:txBody>
          <a:bodyPr wrap="square" lIns="0" rIns="0" tIns="0" bIns="0">
            <a:spAutoFit/>
          </a:bodyPr>
          <a:lstStyle/>
          <a:p>
            <a:r>
              <a:rPr sz="1900" b="1">
                <a:solidFill>
                  <a:srgbClr val="7BAE4F"/>
                </a:solidFill>
                <a:latin typeface="Aptos"/>
              </a:rPr>
              <a:t>CEP SPEAKING
PRACTICE</a:t>
            </a:r>
          </a:p>
        </p:txBody>
      </p:sp>
      <p:sp>
        <p:nvSpPr>
          <p:cNvPr id="9" name="TextBox 8"/>
          <p:cNvSpPr txBox="1"/>
          <p:nvPr/>
        </p:nvSpPr>
        <p:spPr>
          <a:xfrm>
            <a:off x="685800" y="2862072"/>
            <a:ext cx="10881360" cy="1463040"/>
          </a:xfrm>
          <a:prstGeom prst="rect">
            <a:avLst/>
          </a:prstGeom>
          <a:noFill/>
        </p:spPr>
        <p:txBody>
          <a:bodyPr wrap="square" lIns="0" rIns="0" tIns="0" bIns="0">
            <a:spAutoFit/>
          </a:bodyPr>
          <a:lstStyle/>
          <a:p>
            <a:r>
              <a:rPr sz="3100" b="1">
                <a:solidFill>
                  <a:srgbClr val="FFFFFF"/>
                </a:solidFill>
                <a:latin typeface="Aptos"/>
              </a:rPr>
              <a:t>Ecological Waste:</a:t>
            </a:r>
          </a:p>
        </p:txBody>
      </p:sp>
      <p:sp>
        <p:nvSpPr>
          <p:cNvPr id="10" name="TextBox 9"/>
          <p:cNvSpPr txBox="1"/>
          <p:nvPr/>
        </p:nvSpPr>
        <p:spPr>
          <a:xfrm>
            <a:off x="685800" y="3520440"/>
            <a:ext cx="10881360" cy="914400"/>
          </a:xfrm>
          <a:prstGeom prst="rect">
            <a:avLst/>
          </a:prstGeom>
          <a:noFill/>
        </p:spPr>
        <p:txBody>
          <a:bodyPr wrap="square" lIns="0" rIns="0" tIns="0" bIns="0">
            <a:spAutoFit/>
          </a:bodyPr>
          <a:lstStyle/>
          <a:p>
            <a:r>
              <a:rPr sz="3100" b="1">
                <a:solidFill>
                  <a:srgbClr val="FFFFFF"/>
                </a:solidFill>
                <a:latin typeface="Aptos"/>
              </a:rPr>
              <a:t>Reducing Clothing Waste</a:t>
            </a:r>
          </a:p>
        </p:txBody>
      </p:sp>
      <p:sp>
        <p:nvSpPr>
          <p:cNvPr id="11" name="TextBox 10"/>
          <p:cNvSpPr txBox="1"/>
          <p:nvPr/>
        </p:nvSpPr>
        <p:spPr>
          <a:xfrm>
            <a:off x="713232" y="4572000"/>
            <a:ext cx="4572000" cy="365760"/>
          </a:xfrm>
          <a:prstGeom prst="rect">
            <a:avLst/>
          </a:prstGeom>
          <a:noFill/>
        </p:spPr>
        <p:txBody>
          <a:bodyPr wrap="square" lIns="0" rIns="0" tIns="0" bIns="0">
            <a:spAutoFit/>
          </a:bodyPr>
          <a:lstStyle/>
          <a:p>
            <a:r>
              <a:rPr sz="1500" b="1">
                <a:solidFill>
                  <a:srgbClr val="E6EFF7"/>
                </a:solidFill>
                <a:latin typeface="Aptos"/>
              </a:rPr>
              <a:t>CEP Set 1  •  Lesson 2  •  Speaking Practice</a:t>
            </a:r>
          </a:p>
        </p:txBody>
      </p:sp>
      <p:sp>
        <p:nvSpPr>
          <p:cNvPr id="12" name="Rectangle 11"/>
          <p:cNvSpPr/>
          <p:nvPr/>
        </p:nvSpPr>
        <p:spPr>
          <a:xfrm>
            <a:off x="713232" y="5257800"/>
            <a:ext cx="1097280" cy="64008"/>
          </a:xfrm>
          <a:prstGeom prst="rect">
            <a:avLst/>
          </a:prstGeom>
          <a:solidFill>
            <a:srgbClr val="7BAE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6F0"/>
        </a:solidFill>
        <a:effectLst/>
      </p:bgPr>
    </p:bg>
    <p:spTree>
      <p:nvGrpSpPr>
        <p:cNvPr id="1" name=""/>
        <p:cNvGrpSpPr/>
        <p:nvPr/>
      </p:nvGrpSpPr>
      <p:grpSpPr/>
      <p:sp>
        <p:nvSpPr>
          <p:cNvPr id="2" name="TextBox 1"/>
          <p:cNvSpPr txBox="1"/>
          <p:nvPr/>
        </p:nvSpPr>
        <p:spPr>
          <a:xfrm>
            <a:off x="594360" y="274320"/>
            <a:ext cx="10972800" cy="274320"/>
          </a:xfrm>
          <a:prstGeom prst="rect">
            <a:avLst/>
          </a:prstGeom>
          <a:noFill/>
        </p:spPr>
        <p:txBody>
          <a:bodyPr wrap="square" lIns="0" rIns="0" tIns="0" bIns="0">
            <a:spAutoFit/>
          </a:bodyPr>
          <a:lstStyle/>
          <a:p>
            <a:r>
              <a:rPr sz="1000" b="1">
                <a:solidFill>
                  <a:srgbClr val="548235"/>
                </a:solidFill>
                <a:latin typeface="Aptos"/>
              </a:rPr>
              <a:t>01  WARM-UP</a:t>
            </a:r>
          </a:p>
        </p:txBody>
      </p:sp>
      <p:sp>
        <p:nvSpPr>
          <p:cNvPr id="3" name="TextBox 2"/>
          <p:cNvSpPr txBox="1"/>
          <p:nvPr/>
        </p:nvSpPr>
        <p:spPr>
          <a:xfrm>
            <a:off x="594360" y="630936"/>
            <a:ext cx="10972800" cy="512064"/>
          </a:xfrm>
          <a:prstGeom prst="rect">
            <a:avLst/>
          </a:prstGeom>
          <a:noFill/>
        </p:spPr>
        <p:txBody>
          <a:bodyPr wrap="square" lIns="0" rIns="0" tIns="0" bIns="0">
            <a:spAutoFit/>
          </a:bodyPr>
          <a:lstStyle/>
          <a:p>
            <a:r>
              <a:rPr sz="2600" b="1">
                <a:solidFill>
                  <a:srgbClr val="14233C"/>
                </a:solidFill>
                <a:latin typeface="Aptos"/>
              </a:rPr>
              <a:t>Warm-up</a:t>
            </a:r>
          </a:p>
        </p:txBody>
      </p:sp>
      <p:sp>
        <p:nvSpPr>
          <p:cNvPr id="4" name="Rectangle 3"/>
          <p:cNvSpPr/>
          <p:nvPr/>
        </p:nvSpPr>
        <p:spPr>
          <a:xfrm>
            <a:off x="594360" y="1298448"/>
            <a:ext cx="914400" cy="5486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737360"/>
            <a:ext cx="5212080" cy="31546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85800" y="1737360"/>
            <a:ext cx="82296" cy="3154680"/>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883664"/>
            <a:ext cx="4800600" cy="338328"/>
          </a:xfrm>
          <a:prstGeom prst="rect">
            <a:avLst/>
          </a:prstGeom>
          <a:noFill/>
        </p:spPr>
        <p:txBody>
          <a:bodyPr wrap="square" lIns="0" rIns="0" tIns="0" bIns="0">
            <a:spAutoFit/>
          </a:bodyPr>
          <a:lstStyle/>
          <a:p>
            <a:r>
              <a:rPr sz="1500" b="1">
                <a:solidFill>
                  <a:srgbClr val="548235"/>
                </a:solidFill>
                <a:latin typeface="Aptos"/>
              </a:rPr>
              <a:t>QUESTION 1 (Student A)</a:t>
            </a:r>
          </a:p>
        </p:txBody>
      </p:sp>
      <p:sp>
        <p:nvSpPr>
          <p:cNvPr id="8" name="TextBox 7"/>
          <p:cNvSpPr txBox="1"/>
          <p:nvPr/>
        </p:nvSpPr>
        <p:spPr>
          <a:xfrm>
            <a:off x="914400" y="3291840"/>
            <a:ext cx="4800600" cy="1005840"/>
          </a:xfrm>
          <a:prstGeom prst="rect">
            <a:avLst/>
          </a:prstGeom>
          <a:noFill/>
        </p:spPr>
        <p:txBody>
          <a:bodyPr wrap="square" lIns="0" rIns="0" tIns="0" bIns="0">
            <a:spAutoFit/>
          </a:bodyPr>
          <a:lstStyle/>
          <a:p>
            <a:r>
              <a:rPr sz="1800" b="0">
                <a:solidFill>
                  <a:srgbClr val="14233C"/>
                </a:solidFill>
                <a:latin typeface="Aptos"/>
              </a:rPr>
              <a:t>Do you like shopping for new clothes?</a:t>
            </a:r>
          </a:p>
        </p:txBody>
      </p:sp>
      <p:sp>
        <p:nvSpPr>
          <p:cNvPr id="9" name="Rounded Rectangle 8"/>
          <p:cNvSpPr/>
          <p:nvPr/>
        </p:nvSpPr>
        <p:spPr>
          <a:xfrm>
            <a:off x="6263640" y="1737360"/>
            <a:ext cx="5212080" cy="31546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63640" y="1737360"/>
            <a:ext cx="82296" cy="3154680"/>
          </a:xfrm>
          <a:prstGeom prst="rect">
            <a:avLst/>
          </a:prstGeom>
          <a:solidFill>
            <a:srgbClr val="2E82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92240" y="1883664"/>
            <a:ext cx="4800600" cy="338328"/>
          </a:xfrm>
          <a:prstGeom prst="rect">
            <a:avLst/>
          </a:prstGeom>
          <a:noFill/>
        </p:spPr>
        <p:txBody>
          <a:bodyPr wrap="square" lIns="0" rIns="0" tIns="0" bIns="0">
            <a:spAutoFit/>
          </a:bodyPr>
          <a:lstStyle/>
          <a:p>
            <a:r>
              <a:rPr sz="1500" b="1">
                <a:solidFill>
                  <a:srgbClr val="2E8289"/>
                </a:solidFill>
                <a:latin typeface="Aptos"/>
              </a:rPr>
              <a:t>QUESTION 2 (Student B)</a:t>
            </a:r>
          </a:p>
        </p:txBody>
      </p:sp>
      <p:sp>
        <p:nvSpPr>
          <p:cNvPr id="12" name="TextBox 11"/>
          <p:cNvSpPr txBox="1"/>
          <p:nvPr/>
        </p:nvSpPr>
        <p:spPr>
          <a:xfrm>
            <a:off x="6492240" y="3291840"/>
            <a:ext cx="4800600" cy="1188720"/>
          </a:xfrm>
          <a:prstGeom prst="rect">
            <a:avLst/>
          </a:prstGeom>
          <a:noFill/>
        </p:spPr>
        <p:txBody>
          <a:bodyPr wrap="square" lIns="0" rIns="0" tIns="0" bIns="0">
            <a:spAutoFit/>
          </a:bodyPr>
          <a:lstStyle/>
          <a:p>
            <a:r>
              <a:rPr sz="1800" b="0">
                <a:solidFill>
                  <a:srgbClr val="14233C"/>
                </a:solidFill>
                <a:latin typeface="Aptos"/>
              </a:rPr>
              <a:t>What do you do with the new clothes you no longer want?</a:t>
            </a:r>
          </a:p>
        </p:txBody>
      </p:sp>
      <p:sp>
        <p:nvSpPr>
          <p:cNvPr id="13" name="TextBox 12"/>
          <p:cNvSpPr txBox="1"/>
          <p:nvPr/>
        </p:nvSpPr>
        <p:spPr>
          <a:xfrm>
            <a:off x="11201400" y="6473952"/>
            <a:ext cx="457200" cy="201168"/>
          </a:xfrm>
          <a:prstGeom prst="rect">
            <a:avLst/>
          </a:prstGeom>
          <a:noFill/>
        </p:spPr>
        <p:txBody>
          <a:bodyPr wrap="square" lIns="0" rIns="0" tIns="0" bIns="0">
            <a:spAutoFit/>
          </a:bodyPr>
          <a:lstStyle/>
          <a:p>
            <a:r>
              <a:rPr sz="900" b="1">
                <a:solidFill>
                  <a:srgbClr val="5A6470"/>
                </a:solidFill>
                <a:latin typeface="Aptos"/>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6F0"/>
        </a:solidFill>
        <a:effectLst/>
      </p:bgPr>
    </p:bg>
    <p:spTree>
      <p:nvGrpSpPr>
        <p:cNvPr id="1" name=""/>
        <p:cNvGrpSpPr/>
        <p:nvPr/>
      </p:nvGrpSpPr>
      <p:grpSpPr/>
      <p:sp>
        <p:nvSpPr>
          <p:cNvPr id="2" name="TextBox 1"/>
          <p:cNvSpPr txBox="1"/>
          <p:nvPr/>
        </p:nvSpPr>
        <p:spPr>
          <a:xfrm>
            <a:off x="594360" y="274320"/>
            <a:ext cx="10972800" cy="274320"/>
          </a:xfrm>
          <a:prstGeom prst="rect">
            <a:avLst/>
          </a:prstGeom>
          <a:noFill/>
        </p:spPr>
        <p:txBody>
          <a:bodyPr wrap="square" lIns="0" rIns="0" tIns="0" bIns="0">
            <a:spAutoFit/>
          </a:bodyPr>
          <a:lstStyle/>
          <a:p>
            <a:r>
              <a:rPr sz="1000" b="1">
                <a:solidFill>
                  <a:srgbClr val="548235"/>
                </a:solidFill>
                <a:latin typeface="Aptos"/>
              </a:rPr>
              <a:t>02  BUILD IDEAS</a:t>
            </a:r>
          </a:p>
        </p:txBody>
      </p:sp>
      <p:sp>
        <p:nvSpPr>
          <p:cNvPr id="3" name="TextBox 2"/>
          <p:cNvSpPr txBox="1"/>
          <p:nvPr/>
        </p:nvSpPr>
        <p:spPr>
          <a:xfrm>
            <a:off x="594360" y="630936"/>
            <a:ext cx="10972800" cy="512064"/>
          </a:xfrm>
          <a:prstGeom prst="rect">
            <a:avLst/>
          </a:prstGeom>
          <a:noFill/>
        </p:spPr>
        <p:txBody>
          <a:bodyPr wrap="square" lIns="0" rIns="0" tIns="0" bIns="0">
            <a:spAutoFit/>
          </a:bodyPr>
          <a:lstStyle/>
          <a:p>
            <a:r>
              <a:rPr sz="2600" b="1">
                <a:solidFill>
                  <a:srgbClr val="14233C"/>
                </a:solidFill>
                <a:latin typeface="Aptos"/>
              </a:rPr>
              <a:t>What are some examples of fast fashion and second-hand shopping?</a:t>
            </a:r>
          </a:p>
        </p:txBody>
      </p:sp>
      <p:sp>
        <p:nvSpPr>
          <p:cNvPr id="4" name="Rectangle 3"/>
          <p:cNvSpPr/>
          <p:nvPr/>
        </p:nvSpPr>
        <p:spPr>
          <a:xfrm>
            <a:off x="594360" y="1298448"/>
            <a:ext cx="914400" cy="5486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94360" y="1709928"/>
            <a:ext cx="5257800"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2011680"/>
            <a:ext cx="4754880" cy="2560320"/>
          </a:xfrm>
          <a:prstGeom prst="rect">
            <a:avLst/>
          </a:prstGeom>
          <a:noFill/>
        </p:spPr>
        <p:txBody>
          <a:bodyPr wrap="square" lIns="0" rIns="0" tIns="0" bIns="0">
            <a:spAutoFit/>
          </a:bodyPr>
          <a:lstStyle/>
          <a:p>
            <a:r>
              <a:rPr sz="1500" b="1">
                <a:solidFill>
                  <a:srgbClr val="548235"/>
                </a:solidFill>
                <a:latin typeface="Aptos"/>
              </a:rPr>
              <a:t>•  </a:t>
            </a:r>
            <a:r>
              <a:rPr sz="1500" b="0">
                <a:solidFill>
                  <a:srgbClr val="14233C"/>
                </a:solidFill>
                <a:latin typeface="Aptos"/>
              </a:rPr>
              <a:t>cheap prices, new styles every week</a:t>
            </a:r>
          </a:p>
          <a:p>
            <a:r>
              <a:rPr sz="1500" b="1">
                <a:solidFill>
                  <a:srgbClr val="548235"/>
                </a:solidFill>
                <a:latin typeface="Aptos"/>
              </a:rPr>
              <a:t>•  </a:t>
            </a:r>
            <a:r>
              <a:rPr sz="1500" b="0">
                <a:solidFill>
                  <a:srgbClr val="14233C"/>
                </a:solidFill>
                <a:latin typeface="Aptos"/>
              </a:rPr>
              <a:t>trendy “wear-once” items</a:t>
            </a:r>
          </a:p>
          <a:p>
            <a:r>
              <a:rPr sz="1500" b="1">
                <a:solidFill>
                  <a:srgbClr val="548235"/>
                </a:solidFill>
                <a:latin typeface="Aptos"/>
              </a:rPr>
              <a:t>•  </a:t>
            </a:r>
            <a:r>
              <a:rPr sz="1500" b="0">
                <a:solidFill>
                  <a:srgbClr val="14233C"/>
                </a:solidFill>
                <a:latin typeface="Aptos"/>
              </a:rPr>
              <a:t>global brands, huge scale</a:t>
            </a:r>
          </a:p>
        </p:txBody>
      </p:sp>
      <p:sp>
        <p:nvSpPr>
          <p:cNvPr id="7" name="Rounded Rectangle 6"/>
          <p:cNvSpPr/>
          <p:nvPr/>
        </p:nvSpPr>
        <p:spPr>
          <a:xfrm>
            <a:off x="6080760" y="1700784"/>
            <a:ext cx="5257800"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55080" y="2002536"/>
            <a:ext cx="4754880" cy="2560320"/>
          </a:xfrm>
          <a:prstGeom prst="rect">
            <a:avLst/>
          </a:prstGeom>
          <a:noFill/>
        </p:spPr>
        <p:txBody>
          <a:bodyPr wrap="square" lIns="0" rIns="0" tIns="0" bIns="0">
            <a:spAutoFit/>
          </a:bodyPr>
          <a:lstStyle/>
          <a:p>
            <a:r>
              <a:rPr sz="1500" b="1">
                <a:solidFill>
                  <a:srgbClr val="2E8289"/>
                </a:solidFill>
                <a:latin typeface="Aptos"/>
              </a:rPr>
              <a:t>•  </a:t>
            </a:r>
            <a:r>
              <a:rPr sz="1500" b="0">
                <a:solidFill>
                  <a:srgbClr val="14233C"/>
                </a:solidFill>
                <a:latin typeface="Aptos"/>
              </a:rPr>
              <a:t>charity &amp; thrift shops</a:t>
            </a:r>
          </a:p>
          <a:p>
            <a:r>
              <a:rPr sz="1500" b="1">
                <a:solidFill>
                  <a:srgbClr val="2E8289"/>
                </a:solidFill>
                <a:latin typeface="Aptos"/>
              </a:rPr>
              <a:t>•  </a:t>
            </a:r>
            <a:r>
              <a:rPr sz="1500" b="0">
                <a:solidFill>
                  <a:srgbClr val="14233C"/>
                </a:solidFill>
                <a:latin typeface="Aptos"/>
              </a:rPr>
              <a:t>buy and sell online (Carousell)</a:t>
            </a:r>
          </a:p>
          <a:p>
            <a:r>
              <a:rPr sz="1500" b="1">
                <a:solidFill>
                  <a:srgbClr val="2E8289"/>
                </a:solidFill>
                <a:latin typeface="Aptos"/>
              </a:rPr>
              <a:t>•  </a:t>
            </a:r>
            <a:r>
              <a:rPr sz="1500" b="0">
                <a:solidFill>
                  <a:srgbClr val="14233C"/>
                </a:solidFill>
                <a:latin typeface="Aptos"/>
              </a:rPr>
              <a:t>swaps, hand-me-downs, upcycling</a:t>
            </a:r>
          </a:p>
        </p:txBody>
      </p:sp>
      <p:sp>
        <p:nvSpPr>
          <p:cNvPr id="9" name="Rectangle 8"/>
          <p:cNvSpPr/>
          <p:nvPr/>
        </p:nvSpPr>
        <p:spPr>
          <a:xfrm>
            <a:off x="594360" y="4133087"/>
            <a:ext cx="5257800" cy="594360"/>
          </a:xfrm>
          <a:prstGeom prst="rect">
            <a:avLst/>
          </a:prstGeom>
          <a:solidFill>
            <a:srgbClr val="1F3D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4233672"/>
            <a:ext cx="4846320" cy="365760"/>
          </a:xfrm>
          <a:prstGeom prst="rect">
            <a:avLst/>
          </a:prstGeom>
          <a:noFill/>
        </p:spPr>
        <p:txBody>
          <a:bodyPr wrap="square" lIns="0" rIns="0" tIns="0" bIns="0">
            <a:spAutoFit/>
          </a:bodyPr>
          <a:lstStyle/>
          <a:p>
            <a:r>
              <a:rPr sz="1700" b="1">
                <a:solidFill>
                  <a:srgbClr val="FFFFFF"/>
                </a:solidFill>
                <a:latin typeface="Aptos"/>
              </a:rPr>
              <a:t>FAST FASHION</a:t>
            </a:r>
          </a:p>
        </p:txBody>
      </p:sp>
      <p:sp>
        <p:nvSpPr>
          <p:cNvPr id="11" name="Rectangle 10"/>
          <p:cNvSpPr/>
          <p:nvPr/>
        </p:nvSpPr>
        <p:spPr>
          <a:xfrm>
            <a:off x="6080760" y="4123944"/>
            <a:ext cx="5257800" cy="594360"/>
          </a:xfrm>
          <a:prstGeom prst="rect">
            <a:avLst/>
          </a:prstGeom>
          <a:solidFill>
            <a:srgbClr val="2E82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4224528"/>
            <a:ext cx="4846320" cy="365760"/>
          </a:xfrm>
          <a:prstGeom prst="rect">
            <a:avLst/>
          </a:prstGeom>
          <a:noFill/>
        </p:spPr>
        <p:txBody>
          <a:bodyPr wrap="square" lIns="0" rIns="0" tIns="0" bIns="0">
            <a:spAutoFit/>
          </a:bodyPr>
          <a:lstStyle/>
          <a:p>
            <a:r>
              <a:rPr sz="1700" b="1">
                <a:solidFill>
                  <a:srgbClr val="FFFFFF"/>
                </a:solidFill>
                <a:latin typeface="Aptos"/>
              </a:rPr>
              <a:t>SECOND-HAND &amp; REUSE</a:t>
            </a:r>
          </a:p>
        </p:txBody>
      </p:sp>
      <p:sp>
        <p:nvSpPr>
          <p:cNvPr id="13" name="Rounded Rectangle 12"/>
          <p:cNvSpPr/>
          <p:nvPr/>
        </p:nvSpPr>
        <p:spPr>
          <a:xfrm>
            <a:off x="594360" y="4937760"/>
            <a:ext cx="969264"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94360" y="4937760"/>
            <a:ext cx="969264" cy="457200"/>
          </a:xfrm>
          <a:prstGeom prst="rect">
            <a:avLst/>
          </a:prstGeom>
          <a:noFill/>
        </p:spPr>
        <p:txBody>
          <a:bodyPr wrap="square" lIns="0" rIns="0" tIns="0" bIns="0" anchor="ctr">
            <a:spAutoFit/>
          </a:bodyPr>
          <a:lstStyle/>
          <a:p>
            <a:pPr algn="ctr"/>
            <a:r>
              <a:rPr sz="1050" b="1">
                <a:solidFill>
                  <a:srgbClr val="1F3D2B"/>
                </a:solidFill>
                <a:latin typeface="Aptos"/>
              </a:rPr>
              <a:t>SHEIN</a:t>
            </a:r>
          </a:p>
        </p:txBody>
      </p:sp>
      <p:sp>
        <p:nvSpPr>
          <p:cNvPr id="15" name="Rounded Rectangle 14"/>
          <p:cNvSpPr/>
          <p:nvPr/>
        </p:nvSpPr>
        <p:spPr>
          <a:xfrm>
            <a:off x="1655064" y="4937760"/>
            <a:ext cx="969264"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655064" y="4937760"/>
            <a:ext cx="969264" cy="457200"/>
          </a:xfrm>
          <a:prstGeom prst="rect">
            <a:avLst/>
          </a:prstGeom>
          <a:noFill/>
        </p:spPr>
        <p:txBody>
          <a:bodyPr wrap="square" lIns="0" rIns="0" tIns="0" bIns="0" anchor="ctr">
            <a:spAutoFit/>
          </a:bodyPr>
          <a:lstStyle/>
          <a:p>
            <a:pPr algn="ctr"/>
            <a:r>
              <a:rPr sz="1050" b="1">
                <a:solidFill>
                  <a:srgbClr val="1F3D2B"/>
                </a:solidFill>
                <a:latin typeface="Aptos"/>
              </a:rPr>
              <a:t>Zara</a:t>
            </a:r>
          </a:p>
        </p:txBody>
      </p:sp>
      <p:sp>
        <p:nvSpPr>
          <p:cNvPr id="17" name="Rounded Rectangle 16"/>
          <p:cNvSpPr/>
          <p:nvPr/>
        </p:nvSpPr>
        <p:spPr>
          <a:xfrm>
            <a:off x="2715768" y="4937760"/>
            <a:ext cx="969264"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715768" y="4937760"/>
            <a:ext cx="969264" cy="457200"/>
          </a:xfrm>
          <a:prstGeom prst="rect">
            <a:avLst/>
          </a:prstGeom>
          <a:noFill/>
        </p:spPr>
        <p:txBody>
          <a:bodyPr wrap="square" lIns="0" rIns="0" tIns="0" bIns="0" anchor="ctr">
            <a:spAutoFit/>
          </a:bodyPr>
          <a:lstStyle/>
          <a:p>
            <a:pPr algn="ctr"/>
            <a:r>
              <a:rPr sz="1050" b="1">
                <a:solidFill>
                  <a:srgbClr val="1F3D2B"/>
                </a:solidFill>
                <a:latin typeface="Aptos"/>
              </a:rPr>
              <a:t>H&amp;M</a:t>
            </a:r>
          </a:p>
        </p:txBody>
      </p:sp>
      <p:sp>
        <p:nvSpPr>
          <p:cNvPr id="19" name="Rounded Rectangle 18"/>
          <p:cNvSpPr/>
          <p:nvPr/>
        </p:nvSpPr>
        <p:spPr>
          <a:xfrm>
            <a:off x="3776472" y="4937760"/>
            <a:ext cx="969264"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776472" y="4937760"/>
            <a:ext cx="969264" cy="457200"/>
          </a:xfrm>
          <a:prstGeom prst="rect">
            <a:avLst/>
          </a:prstGeom>
          <a:noFill/>
        </p:spPr>
        <p:txBody>
          <a:bodyPr wrap="square" lIns="0" rIns="0" tIns="0" bIns="0" anchor="ctr">
            <a:spAutoFit/>
          </a:bodyPr>
          <a:lstStyle/>
          <a:p>
            <a:pPr algn="ctr"/>
            <a:r>
              <a:rPr sz="1050" b="1">
                <a:solidFill>
                  <a:srgbClr val="1F3D2B"/>
                </a:solidFill>
                <a:latin typeface="Aptos"/>
              </a:rPr>
              <a:t>Uniqlo</a:t>
            </a:r>
          </a:p>
        </p:txBody>
      </p:sp>
      <p:sp>
        <p:nvSpPr>
          <p:cNvPr id="21" name="Rounded Rectangle 20"/>
          <p:cNvSpPr/>
          <p:nvPr/>
        </p:nvSpPr>
        <p:spPr>
          <a:xfrm>
            <a:off x="4837176" y="4937760"/>
            <a:ext cx="969264"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837176" y="4937760"/>
            <a:ext cx="969264" cy="457200"/>
          </a:xfrm>
          <a:prstGeom prst="rect">
            <a:avLst/>
          </a:prstGeom>
          <a:noFill/>
        </p:spPr>
        <p:txBody>
          <a:bodyPr wrap="square" lIns="0" rIns="0" tIns="0" bIns="0" anchor="ctr">
            <a:spAutoFit/>
          </a:bodyPr>
          <a:lstStyle/>
          <a:p>
            <a:pPr algn="ctr"/>
            <a:r>
              <a:rPr sz="1050" b="1">
                <a:solidFill>
                  <a:srgbClr val="1F3D2B"/>
                </a:solidFill>
                <a:latin typeface="Aptos"/>
              </a:rPr>
              <a:t>TEMU</a:t>
            </a:r>
          </a:p>
        </p:txBody>
      </p:sp>
      <p:sp>
        <p:nvSpPr>
          <p:cNvPr id="23" name="Rounded Rectangle 22"/>
          <p:cNvSpPr/>
          <p:nvPr/>
        </p:nvSpPr>
        <p:spPr>
          <a:xfrm>
            <a:off x="6080760" y="4937760"/>
            <a:ext cx="1225296"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080760" y="4937760"/>
            <a:ext cx="1225296" cy="457200"/>
          </a:xfrm>
          <a:prstGeom prst="rect">
            <a:avLst/>
          </a:prstGeom>
          <a:noFill/>
        </p:spPr>
        <p:txBody>
          <a:bodyPr wrap="square" lIns="0" rIns="0" tIns="0" bIns="0" anchor="ctr">
            <a:spAutoFit/>
          </a:bodyPr>
          <a:lstStyle/>
          <a:p>
            <a:pPr algn="ctr"/>
            <a:r>
              <a:rPr sz="1050" b="1">
                <a:solidFill>
                  <a:srgbClr val="1F3D2B"/>
                </a:solidFill>
                <a:latin typeface="Aptos"/>
              </a:rPr>
              <a:t>Carousell</a:t>
            </a:r>
          </a:p>
        </p:txBody>
      </p:sp>
      <p:sp>
        <p:nvSpPr>
          <p:cNvPr id="25" name="Rounded Rectangle 24"/>
          <p:cNvSpPr/>
          <p:nvPr/>
        </p:nvSpPr>
        <p:spPr>
          <a:xfrm>
            <a:off x="7397496" y="4937760"/>
            <a:ext cx="1225296"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397496" y="4937760"/>
            <a:ext cx="1225296" cy="457200"/>
          </a:xfrm>
          <a:prstGeom prst="rect">
            <a:avLst/>
          </a:prstGeom>
          <a:noFill/>
        </p:spPr>
        <p:txBody>
          <a:bodyPr wrap="square" lIns="0" rIns="0" tIns="0" bIns="0" anchor="ctr">
            <a:spAutoFit/>
          </a:bodyPr>
          <a:lstStyle/>
          <a:p>
            <a:pPr algn="ctr"/>
            <a:r>
              <a:rPr sz="1050" b="1">
                <a:solidFill>
                  <a:srgbClr val="1F3D2B"/>
                </a:solidFill>
                <a:latin typeface="Aptos"/>
              </a:rPr>
              <a:t>Thrift shops</a:t>
            </a:r>
          </a:p>
        </p:txBody>
      </p:sp>
      <p:sp>
        <p:nvSpPr>
          <p:cNvPr id="27" name="Rounded Rectangle 26"/>
          <p:cNvSpPr/>
          <p:nvPr/>
        </p:nvSpPr>
        <p:spPr>
          <a:xfrm>
            <a:off x="8714232" y="4937760"/>
            <a:ext cx="1225296"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714232" y="4937760"/>
            <a:ext cx="1225296" cy="457200"/>
          </a:xfrm>
          <a:prstGeom prst="rect">
            <a:avLst/>
          </a:prstGeom>
          <a:noFill/>
        </p:spPr>
        <p:txBody>
          <a:bodyPr wrap="square" lIns="0" rIns="0" tIns="0" bIns="0" anchor="ctr">
            <a:spAutoFit/>
          </a:bodyPr>
          <a:lstStyle/>
          <a:p>
            <a:pPr algn="ctr"/>
            <a:r>
              <a:rPr sz="1050" b="1">
                <a:solidFill>
                  <a:srgbClr val="1F3D2B"/>
                </a:solidFill>
                <a:latin typeface="Aptos"/>
              </a:rPr>
              <a:t>Clothing swap</a:t>
            </a:r>
          </a:p>
        </p:txBody>
      </p:sp>
      <p:sp>
        <p:nvSpPr>
          <p:cNvPr id="29" name="Rounded Rectangle 28"/>
          <p:cNvSpPr/>
          <p:nvPr/>
        </p:nvSpPr>
        <p:spPr>
          <a:xfrm>
            <a:off x="10030968" y="4937760"/>
            <a:ext cx="1225296" cy="45720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030968" y="4937760"/>
            <a:ext cx="1225296" cy="457200"/>
          </a:xfrm>
          <a:prstGeom prst="rect">
            <a:avLst/>
          </a:prstGeom>
          <a:noFill/>
        </p:spPr>
        <p:txBody>
          <a:bodyPr wrap="square" lIns="0" rIns="0" tIns="0" bIns="0" anchor="ctr">
            <a:spAutoFit/>
          </a:bodyPr>
          <a:lstStyle/>
          <a:p>
            <a:pPr algn="ctr"/>
            <a:r>
              <a:rPr sz="1050" b="1">
                <a:solidFill>
                  <a:srgbClr val="1F3D2B"/>
                </a:solidFill>
                <a:latin typeface="Aptos"/>
              </a:rPr>
              <a:t>Upcycling</a:t>
            </a:r>
          </a:p>
        </p:txBody>
      </p:sp>
      <p:sp>
        <p:nvSpPr>
          <p:cNvPr id="31" name="TextBox 30"/>
          <p:cNvSpPr txBox="1"/>
          <p:nvPr/>
        </p:nvSpPr>
        <p:spPr>
          <a:xfrm>
            <a:off x="11201400" y="6473952"/>
            <a:ext cx="457200" cy="201168"/>
          </a:xfrm>
          <a:prstGeom prst="rect">
            <a:avLst/>
          </a:prstGeom>
          <a:noFill/>
        </p:spPr>
        <p:txBody>
          <a:bodyPr wrap="square" lIns="0" rIns="0" tIns="0" bIns="0">
            <a:spAutoFit/>
          </a:bodyPr>
          <a:lstStyle/>
          <a:p>
            <a:r>
              <a:rPr sz="900" b="1">
                <a:solidFill>
                  <a:srgbClr val="5A6470"/>
                </a:solidFill>
                <a:latin typeface="Aptos"/>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6F0"/>
        </a:solidFill>
        <a:effectLst/>
      </p:bgPr>
    </p:bg>
    <p:spTree>
      <p:nvGrpSpPr>
        <p:cNvPr id="1" name=""/>
        <p:cNvGrpSpPr/>
        <p:nvPr/>
      </p:nvGrpSpPr>
      <p:grpSpPr/>
      <p:sp>
        <p:nvSpPr>
          <p:cNvPr id="2" name="TextBox 1"/>
          <p:cNvSpPr txBox="1"/>
          <p:nvPr/>
        </p:nvSpPr>
        <p:spPr>
          <a:xfrm>
            <a:off x="594360" y="274320"/>
            <a:ext cx="10972800" cy="274320"/>
          </a:xfrm>
          <a:prstGeom prst="rect">
            <a:avLst/>
          </a:prstGeom>
          <a:noFill/>
        </p:spPr>
        <p:txBody>
          <a:bodyPr wrap="square" lIns="0" rIns="0" tIns="0" bIns="0">
            <a:spAutoFit/>
          </a:bodyPr>
          <a:lstStyle/>
          <a:p>
            <a:r>
              <a:rPr sz="1000" b="1">
                <a:solidFill>
                  <a:srgbClr val="548235"/>
                </a:solidFill>
                <a:latin typeface="Aptos"/>
              </a:rPr>
              <a:t>02  BUILD IDEAS</a:t>
            </a:r>
          </a:p>
        </p:txBody>
      </p:sp>
      <p:sp>
        <p:nvSpPr>
          <p:cNvPr id="3" name="TextBox 2"/>
          <p:cNvSpPr txBox="1"/>
          <p:nvPr/>
        </p:nvSpPr>
        <p:spPr>
          <a:xfrm>
            <a:off x="594360" y="630936"/>
            <a:ext cx="10972800" cy="512064"/>
          </a:xfrm>
          <a:prstGeom prst="rect">
            <a:avLst/>
          </a:prstGeom>
          <a:noFill/>
        </p:spPr>
        <p:txBody>
          <a:bodyPr wrap="square" lIns="0" rIns="0" tIns="0" bIns="0">
            <a:spAutoFit/>
          </a:bodyPr>
          <a:lstStyle/>
          <a:p>
            <a:r>
              <a:rPr sz="2600" b="1">
                <a:solidFill>
                  <a:srgbClr val="14233C"/>
                </a:solidFill>
                <a:latin typeface="Aptos"/>
              </a:rPr>
              <a:t>What is the current situation of clothing waste?</a:t>
            </a:r>
          </a:p>
        </p:txBody>
      </p:sp>
      <p:sp>
        <p:nvSpPr>
          <p:cNvPr id="4" name="Rectangle 3"/>
          <p:cNvSpPr/>
          <p:nvPr/>
        </p:nvSpPr>
        <p:spPr>
          <a:xfrm>
            <a:off x="594360" y="1298448"/>
            <a:ext cx="914400" cy="5486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94360" y="1783080"/>
            <a:ext cx="5532120" cy="4160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94360" y="1783080"/>
            <a:ext cx="5532120" cy="320040"/>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2331720"/>
            <a:ext cx="4937760" cy="914400"/>
          </a:xfrm>
          <a:prstGeom prst="rect">
            <a:avLst/>
          </a:prstGeom>
          <a:noFill/>
        </p:spPr>
        <p:txBody>
          <a:bodyPr wrap="square" lIns="0" rIns="0" tIns="0" bIns="0">
            <a:spAutoFit/>
          </a:bodyPr>
          <a:lstStyle/>
          <a:p>
            <a:r>
              <a:rPr sz="6000" b="1">
                <a:solidFill>
                  <a:srgbClr val="548235"/>
                </a:solidFill>
                <a:latin typeface="Aptos"/>
              </a:rPr>
              <a:t>92</a:t>
            </a:r>
          </a:p>
        </p:txBody>
      </p:sp>
      <p:sp>
        <p:nvSpPr>
          <p:cNvPr id="8" name="TextBox 7"/>
          <p:cNvSpPr txBox="1"/>
          <p:nvPr/>
        </p:nvSpPr>
        <p:spPr>
          <a:xfrm>
            <a:off x="868680" y="3337560"/>
            <a:ext cx="4937760" cy="548640"/>
          </a:xfrm>
          <a:prstGeom prst="rect">
            <a:avLst/>
          </a:prstGeom>
          <a:noFill/>
        </p:spPr>
        <p:txBody>
          <a:bodyPr wrap="square" lIns="0" rIns="0" tIns="0" bIns="0">
            <a:spAutoFit/>
          </a:bodyPr>
          <a:lstStyle/>
          <a:p>
            <a:r>
              <a:rPr sz="2000" b="1">
                <a:solidFill>
                  <a:srgbClr val="14233C"/>
                </a:solidFill>
                <a:latin typeface="Aptos"/>
              </a:rPr>
              <a:t>million tonnes of textile waste</a:t>
            </a:r>
          </a:p>
        </p:txBody>
      </p:sp>
      <p:sp>
        <p:nvSpPr>
          <p:cNvPr id="9" name="TextBox 8"/>
          <p:cNvSpPr txBox="1"/>
          <p:nvPr/>
        </p:nvSpPr>
        <p:spPr>
          <a:xfrm>
            <a:off x="868680" y="3886200"/>
            <a:ext cx="4937760" cy="457200"/>
          </a:xfrm>
          <a:prstGeom prst="rect">
            <a:avLst/>
          </a:prstGeom>
          <a:noFill/>
        </p:spPr>
        <p:txBody>
          <a:bodyPr wrap="square" lIns="0" rIns="0" tIns="0" bIns="0">
            <a:spAutoFit/>
          </a:bodyPr>
          <a:lstStyle/>
          <a:p>
            <a:r>
              <a:rPr sz="1500" b="0">
                <a:solidFill>
                  <a:srgbClr val="14233C"/>
                </a:solidFill>
                <a:latin typeface="Aptos"/>
              </a:rPr>
              <a:t>are produced worldwide every year.</a:t>
            </a:r>
          </a:p>
        </p:txBody>
      </p:sp>
      <p:sp>
        <p:nvSpPr>
          <p:cNvPr id="10" name="TextBox 9"/>
          <p:cNvSpPr txBox="1"/>
          <p:nvPr/>
        </p:nvSpPr>
        <p:spPr>
          <a:xfrm>
            <a:off x="868680" y="4343400"/>
            <a:ext cx="4937760" cy="365760"/>
          </a:xfrm>
          <a:prstGeom prst="rect">
            <a:avLst/>
          </a:prstGeom>
          <a:noFill/>
        </p:spPr>
        <p:txBody>
          <a:bodyPr wrap="square" lIns="0" rIns="0" tIns="0" bIns="0">
            <a:spAutoFit/>
          </a:bodyPr>
          <a:lstStyle/>
          <a:p>
            <a:r>
              <a:rPr sz="1100" b="1">
                <a:solidFill>
                  <a:srgbClr val="5A6470"/>
                </a:solidFill>
                <a:latin typeface="Aptos"/>
              </a:rPr>
              <a:t>Source: UNEP, March 2025</a:t>
            </a:r>
          </a:p>
        </p:txBody>
      </p:sp>
      <p:sp>
        <p:nvSpPr>
          <p:cNvPr id="11" name="TextBox 10"/>
          <p:cNvSpPr txBox="1"/>
          <p:nvPr/>
        </p:nvSpPr>
        <p:spPr>
          <a:xfrm>
            <a:off x="868680" y="4846320"/>
            <a:ext cx="4937760" cy="822960"/>
          </a:xfrm>
          <a:prstGeom prst="rect">
            <a:avLst/>
          </a:prstGeom>
          <a:noFill/>
        </p:spPr>
        <p:txBody>
          <a:bodyPr wrap="square" lIns="0" rIns="0" tIns="0" bIns="0">
            <a:spAutoFit/>
          </a:bodyPr>
          <a:lstStyle/>
          <a:p>
            <a:r>
              <a:rPr sz="1300" b="1">
                <a:solidFill>
                  <a:srgbClr val="548235"/>
                </a:solidFill>
                <a:latin typeface="Aptos"/>
              </a:rPr>
              <a:t>•  </a:t>
            </a:r>
            <a:r>
              <a:rPr sz="1300" b="0">
                <a:solidFill>
                  <a:srgbClr val="14233C"/>
                </a:solidFill>
                <a:latin typeface="Aptos"/>
              </a:rPr>
              <a:t>production doubled from 2000 to 2015</a:t>
            </a:r>
          </a:p>
          <a:p>
            <a:r>
              <a:rPr sz="1300" b="1">
                <a:solidFill>
                  <a:srgbClr val="548235"/>
                </a:solidFill>
                <a:latin typeface="Aptos"/>
              </a:rPr>
              <a:t>•  </a:t>
            </a:r>
            <a:r>
              <a:rPr sz="1300" b="0">
                <a:solidFill>
                  <a:srgbClr val="14233C"/>
                </a:solidFill>
                <a:latin typeface="Aptos"/>
              </a:rPr>
              <a:t>garment wear time fell by 36%</a:t>
            </a:r>
          </a:p>
        </p:txBody>
      </p:sp>
      <p:sp>
        <p:nvSpPr>
          <p:cNvPr id="12" name="Rounded Rectangle 11"/>
          <p:cNvSpPr/>
          <p:nvPr/>
        </p:nvSpPr>
        <p:spPr>
          <a:xfrm>
            <a:off x="6492240" y="1783080"/>
            <a:ext cx="4846320" cy="12801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492240" y="1783080"/>
            <a:ext cx="82296" cy="1280160"/>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766560" y="1929384"/>
            <a:ext cx="4343400" cy="1005840"/>
          </a:xfrm>
          <a:prstGeom prst="rect">
            <a:avLst/>
          </a:prstGeom>
          <a:noFill/>
        </p:spPr>
        <p:txBody>
          <a:bodyPr wrap="square" lIns="0" rIns="0" tIns="0" bIns="0">
            <a:spAutoFit/>
          </a:bodyPr>
          <a:lstStyle/>
          <a:p>
            <a:r>
              <a:rPr sz="2200" b="1">
                <a:solidFill>
                  <a:srgbClr val="548235"/>
                </a:solidFill>
                <a:latin typeface="Aptos"/>
              </a:rPr>
              <a:t>8%</a:t>
            </a:r>
            <a:r>
              <a:rPr sz="1250" b="0">
                <a:solidFill>
                  <a:srgbClr val="14233C"/>
                </a:solidFill>
                <a:latin typeface="Aptos"/>
              </a:rPr>
              <a:t>  of textile fibres are recycled (2023) – 11% of plastic waste is clothing</a:t>
            </a:r>
          </a:p>
        </p:txBody>
      </p:sp>
      <p:sp>
        <p:nvSpPr>
          <p:cNvPr id="15" name="Rounded Rectangle 14"/>
          <p:cNvSpPr/>
          <p:nvPr/>
        </p:nvSpPr>
        <p:spPr>
          <a:xfrm>
            <a:off x="6492240" y="3172968"/>
            <a:ext cx="4846320" cy="12801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492240" y="3172968"/>
            <a:ext cx="82296" cy="1280160"/>
          </a:xfrm>
          <a:prstGeom prst="rect">
            <a:avLst/>
          </a:prstGeom>
          <a:solidFill>
            <a:srgbClr val="2E82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66560" y="3319272"/>
            <a:ext cx="4343400" cy="1005840"/>
          </a:xfrm>
          <a:prstGeom prst="rect">
            <a:avLst/>
          </a:prstGeom>
          <a:noFill/>
        </p:spPr>
        <p:txBody>
          <a:bodyPr wrap="square" lIns="0" rIns="0" tIns="0" bIns="0">
            <a:spAutoFit/>
          </a:bodyPr>
          <a:lstStyle/>
          <a:p>
            <a:r>
              <a:rPr sz="2200" b="1">
                <a:solidFill>
                  <a:srgbClr val="2E8289"/>
                </a:solidFill>
                <a:latin typeface="Aptos"/>
              </a:rPr>
              <a:t>2026</a:t>
            </a:r>
            <a:r>
              <a:rPr sz="1250" b="0">
                <a:solidFill>
                  <a:srgbClr val="14233C"/>
                </a:solidFill>
                <a:latin typeface="Aptos"/>
              </a:rPr>
              <a:t>  EU bans companies from destroying unsold clothes (EU Parliament)</a:t>
            </a:r>
          </a:p>
        </p:txBody>
      </p:sp>
      <p:sp>
        <p:nvSpPr>
          <p:cNvPr id="18" name="Rounded Rectangle 17"/>
          <p:cNvSpPr/>
          <p:nvPr/>
        </p:nvSpPr>
        <p:spPr>
          <a:xfrm>
            <a:off x="6492240" y="4562856"/>
            <a:ext cx="4846320" cy="12801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492240" y="4562856"/>
            <a:ext cx="82296" cy="1280160"/>
          </a:xfrm>
          <a:prstGeom prst="rect">
            <a:avLst/>
          </a:prstGeom>
          <a:solidFill>
            <a:srgbClr val="295B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766560" y="4709160"/>
            <a:ext cx="4343400" cy="1005840"/>
          </a:xfrm>
          <a:prstGeom prst="rect">
            <a:avLst/>
          </a:prstGeom>
          <a:noFill/>
        </p:spPr>
        <p:txBody>
          <a:bodyPr wrap="square" lIns="0" rIns="0" tIns="0" bIns="0">
            <a:spAutoFit/>
          </a:bodyPr>
          <a:lstStyle/>
          <a:p>
            <a:r>
              <a:rPr sz="2200" b="1">
                <a:solidFill>
                  <a:srgbClr val="295B91"/>
                </a:solidFill>
                <a:latin typeface="Aptos"/>
              </a:rPr>
              <a:t>HK</a:t>
            </a:r>
            <a:r>
              <a:rPr sz="1250" b="0">
                <a:solidFill>
                  <a:srgbClr val="14233C"/>
                </a:solidFill>
                <a:latin typeface="Aptos"/>
              </a:rPr>
              <a:t>  'Green in, Green out' EPD clothing bins + charity collection points</a:t>
            </a:r>
          </a:p>
        </p:txBody>
      </p:sp>
      <p:sp>
        <p:nvSpPr>
          <p:cNvPr id="21" name="TextBox 20"/>
          <p:cNvSpPr txBox="1"/>
          <p:nvPr/>
        </p:nvSpPr>
        <p:spPr>
          <a:xfrm>
            <a:off x="11201400" y="6473952"/>
            <a:ext cx="457200" cy="201168"/>
          </a:xfrm>
          <a:prstGeom prst="rect">
            <a:avLst/>
          </a:prstGeom>
          <a:noFill/>
        </p:spPr>
        <p:txBody>
          <a:bodyPr wrap="square" lIns="0" rIns="0" tIns="0" bIns="0">
            <a:spAutoFit/>
          </a:bodyPr>
          <a:lstStyle/>
          <a:p>
            <a:r>
              <a:rPr sz="900" b="1">
                <a:solidFill>
                  <a:srgbClr val="5A6470"/>
                </a:solidFill>
                <a:latin typeface="Aptos"/>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6F0"/>
        </a:solidFill>
        <a:effectLst/>
      </p:bgPr>
    </p:bg>
    <p:spTree>
      <p:nvGrpSpPr>
        <p:cNvPr id="1" name=""/>
        <p:cNvGrpSpPr/>
        <p:nvPr/>
      </p:nvGrpSpPr>
      <p:grpSpPr/>
      <p:sp>
        <p:nvSpPr>
          <p:cNvPr id="2" name="TextBox 1"/>
          <p:cNvSpPr txBox="1"/>
          <p:nvPr/>
        </p:nvSpPr>
        <p:spPr>
          <a:xfrm>
            <a:off x="594360" y="274320"/>
            <a:ext cx="10972800" cy="274320"/>
          </a:xfrm>
          <a:prstGeom prst="rect">
            <a:avLst/>
          </a:prstGeom>
          <a:noFill/>
        </p:spPr>
        <p:txBody>
          <a:bodyPr wrap="square" lIns="0" rIns="0" tIns="0" bIns="0">
            <a:spAutoFit/>
          </a:bodyPr>
          <a:lstStyle/>
          <a:p>
            <a:r>
              <a:rPr sz="1000" b="1">
                <a:solidFill>
                  <a:srgbClr val="548235"/>
                </a:solidFill>
                <a:latin typeface="Aptos"/>
              </a:rPr>
              <a:t>07  DISCUSS</a:t>
            </a:r>
          </a:p>
        </p:txBody>
      </p:sp>
      <p:sp>
        <p:nvSpPr>
          <p:cNvPr id="3" name="TextBox 2"/>
          <p:cNvSpPr txBox="1"/>
          <p:nvPr/>
        </p:nvSpPr>
        <p:spPr>
          <a:xfrm>
            <a:off x="594360" y="630936"/>
            <a:ext cx="10972800" cy="512064"/>
          </a:xfrm>
          <a:prstGeom prst="rect">
            <a:avLst/>
          </a:prstGeom>
          <a:noFill/>
        </p:spPr>
        <p:txBody>
          <a:bodyPr wrap="square" lIns="0" rIns="0" tIns="0" bIns="0">
            <a:spAutoFit/>
          </a:bodyPr>
          <a:lstStyle/>
          <a:p>
            <a:r>
              <a:rPr sz="2600" b="1">
                <a:solidFill>
                  <a:srgbClr val="14233C"/>
                </a:solidFill>
                <a:latin typeface="Aptos"/>
              </a:rPr>
              <a:t>Skill: Connecting and </a:t>
            </a:r>
            <a:r>
              <a:rPr sz="2600" b="1">
                <a:solidFill>
                  <a:srgbClr val="C00000"/>
                </a:solidFill>
                <a:latin typeface="Aptos"/>
              </a:rPr>
              <a:t>building on ideas</a:t>
            </a:r>
          </a:p>
        </p:txBody>
      </p:sp>
      <p:sp>
        <p:nvSpPr>
          <p:cNvPr id="4" name="Rectangle 3"/>
          <p:cNvSpPr/>
          <p:nvPr/>
        </p:nvSpPr>
        <p:spPr>
          <a:xfrm>
            <a:off x="594360" y="1298448"/>
            <a:ext cx="914400" cy="5486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10835640" cy="47091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85800" y="1645920"/>
            <a:ext cx="82296" cy="4709160"/>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2011680"/>
            <a:ext cx="9966960" cy="457200"/>
          </a:xfrm>
          <a:prstGeom prst="rect">
            <a:avLst/>
          </a:prstGeom>
          <a:noFill/>
        </p:spPr>
        <p:txBody>
          <a:bodyPr wrap="square" lIns="0" rIns="0" tIns="0" bIns="0">
            <a:spAutoFit/>
          </a:bodyPr>
          <a:lstStyle/>
          <a:p>
            <a:r>
              <a:rPr sz="1500" b="1">
                <a:solidFill>
                  <a:srgbClr val="C00000"/>
                </a:solidFill>
                <a:latin typeface="Aptos"/>
              </a:rPr>
              <a:t>A: </a:t>
            </a:r>
            <a:r>
              <a:rPr sz="1500" b="0">
                <a:solidFill>
                  <a:srgbClr val="14233C"/>
                </a:solidFill>
                <a:latin typeface="Aptos"/>
              </a:rPr>
              <a:t>I think buying cheap clothes is a good idea because students don’t have much pocket money.</a:t>
            </a:r>
          </a:p>
        </p:txBody>
      </p:sp>
      <p:sp>
        <p:nvSpPr>
          <p:cNvPr id="8" name="TextBox 7"/>
          <p:cNvSpPr txBox="1"/>
          <p:nvPr/>
        </p:nvSpPr>
        <p:spPr>
          <a:xfrm>
            <a:off x="960120" y="2651760"/>
            <a:ext cx="9966960" cy="457200"/>
          </a:xfrm>
          <a:prstGeom prst="rect">
            <a:avLst/>
          </a:prstGeom>
          <a:noFill/>
        </p:spPr>
        <p:txBody>
          <a:bodyPr wrap="square" lIns="0" rIns="0" tIns="0" bIns="0">
            <a:spAutoFit/>
          </a:bodyPr>
          <a:lstStyle/>
          <a:p>
            <a:r>
              <a:rPr sz="1500" b="1">
                <a:solidFill>
                  <a:srgbClr val="C00000"/>
                </a:solidFill>
                <a:latin typeface="Aptos"/>
              </a:rPr>
              <a:t>B: </a:t>
            </a:r>
            <a:r>
              <a:rPr sz="1500" b="0">
                <a:solidFill>
                  <a:srgbClr val="14233C"/>
                </a:solidFill>
                <a:latin typeface="Aptos"/>
              </a:rPr>
              <a:t>I agree with Candidate A that buying cheap clothes is a good idea for students.</a:t>
            </a:r>
          </a:p>
        </p:txBody>
      </p:sp>
      <p:sp>
        <p:nvSpPr>
          <p:cNvPr id="9" name="TextBox 8"/>
          <p:cNvSpPr txBox="1"/>
          <p:nvPr/>
        </p:nvSpPr>
        <p:spPr>
          <a:xfrm>
            <a:off x="960120" y="3291840"/>
            <a:ext cx="9966960" cy="2743200"/>
          </a:xfrm>
          <a:prstGeom prst="rect">
            <a:avLst/>
          </a:prstGeom>
          <a:noFill/>
        </p:spPr>
        <p:txBody>
          <a:bodyPr wrap="square" lIns="0" rIns="0" tIns="0" bIns="0">
            <a:spAutoFit/>
          </a:bodyPr>
          <a:lstStyle/>
          <a:p>
            <a:r>
              <a:rPr sz="1400" b="1">
                <a:solidFill>
                  <a:srgbClr val="C00000"/>
                </a:solidFill>
                <a:latin typeface="Aptos"/>
              </a:rPr>
              <a:t>B*: </a:t>
            </a:r>
            <a:r>
              <a:rPr sz="1400" b="0">
                <a:solidFill>
                  <a:srgbClr val="14233C"/>
                </a:solidFill>
                <a:latin typeface="Aptos"/>
              </a:rPr>
              <a:t>Candidate A made a good point about students’ budgets. However, I think cheap clothes come with a hidden cost. For instance, the UN reported that the world produces 92 million tonnes of textile waste every year, and much of it ends up in landfills. So for students like us, buying fewer, better-made clothes is smarter – they last longer and save money in the long run. Any other thoughts?</a:t>
            </a:r>
          </a:p>
        </p:txBody>
      </p:sp>
      <p:sp>
        <p:nvSpPr>
          <p:cNvPr id="10" name="TextBox 9"/>
          <p:cNvSpPr txBox="1"/>
          <p:nvPr/>
        </p:nvSpPr>
        <p:spPr>
          <a:xfrm>
            <a:off x="11201400" y="6473952"/>
            <a:ext cx="457200" cy="201168"/>
          </a:xfrm>
          <a:prstGeom prst="rect">
            <a:avLst/>
          </a:prstGeom>
          <a:noFill/>
        </p:spPr>
        <p:txBody>
          <a:bodyPr wrap="square" lIns="0" rIns="0" tIns="0" bIns="0">
            <a:spAutoFit/>
          </a:bodyPr>
          <a:lstStyle/>
          <a:p>
            <a:r>
              <a:rPr sz="900" b="1">
                <a:solidFill>
                  <a:srgbClr val="5A6470"/>
                </a:solidFill>
                <a:latin typeface="Aptos"/>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6F0"/>
        </a:solidFill>
        <a:effectLst/>
      </p:bgPr>
    </p:bg>
    <p:spTree>
      <p:nvGrpSpPr>
        <p:cNvPr id="1" name=""/>
        <p:cNvGrpSpPr/>
        <p:nvPr/>
      </p:nvGrpSpPr>
      <p:grpSpPr/>
      <p:sp>
        <p:nvSpPr>
          <p:cNvPr id="2" name="TextBox 1"/>
          <p:cNvSpPr txBox="1"/>
          <p:nvPr/>
        </p:nvSpPr>
        <p:spPr>
          <a:xfrm>
            <a:off x="594360" y="274320"/>
            <a:ext cx="10972800" cy="274320"/>
          </a:xfrm>
          <a:prstGeom prst="rect">
            <a:avLst/>
          </a:prstGeom>
          <a:noFill/>
        </p:spPr>
        <p:txBody>
          <a:bodyPr wrap="square" lIns="0" rIns="0" tIns="0" bIns="0">
            <a:spAutoFit/>
          </a:bodyPr>
          <a:lstStyle/>
          <a:p>
            <a:r>
              <a:rPr sz="1000" b="1">
                <a:solidFill>
                  <a:srgbClr val="548235"/>
                </a:solidFill>
                <a:latin typeface="Aptos"/>
              </a:rPr>
              <a:t>07  DISCUSS</a:t>
            </a:r>
          </a:p>
        </p:txBody>
      </p:sp>
      <p:sp>
        <p:nvSpPr>
          <p:cNvPr id="3" name="TextBox 2"/>
          <p:cNvSpPr txBox="1"/>
          <p:nvPr/>
        </p:nvSpPr>
        <p:spPr>
          <a:xfrm>
            <a:off x="594360" y="713232"/>
            <a:ext cx="2889504" cy="914400"/>
          </a:xfrm>
          <a:prstGeom prst="rect">
            <a:avLst/>
          </a:prstGeom>
          <a:noFill/>
        </p:spPr>
        <p:txBody>
          <a:bodyPr wrap="square" lIns="0" rIns="0" tIns="0" bIns="0">
            <a:spAutoFit/>
          </a:bodyPr>
          <a:lstStyle/>
          <a:p>
            <a:r>
              <a:rPr sz="2600" b="1">
                <a:solidFill>
                  <a:srgbClr val="14233C"/>
                </a:solidFill>
                <a:latin typeface="Aptos"/>
              </a:rPr>
              <a:t>Part A:</a:t>
            </a:r>
          </a:p>
        </p:txBody>
      </p:sp>
      <p:sp>
        <p:nvSpPr>
          <p:cNvPr id="4" name="TextBox 3"/>
          <p:cNvSpPr txBox="1"/>
          <p:nvPr/>
        </p:nvSpPr>
        <p:spPr>
          <a:xfrm>
            <a:off x="594360" y="1115568"/>
            <a:ext cx="2889504" cy="548640"/>
          </a:xfrm>
          <a:prstGeom prst="rect">
            <a:avLst/>
          </a:prstGeom>
          <a:noFill/>
        </p:spPr>
        <p:txBody>
          <a:bodyPr wrap="square" lIns="0" rIns="0" tIns="0" bIns="0">
            <a:spAutoFit/>
          </a:bodyPr>
          <a:lstStyle/>
          <a:p>
            <a:r>
              <a:rPr sz="2600" b="1">
                <a:solidFill>
                  <a:srgbClr val="14233C"/>
                </a:solidFill>
                <a:latin typeface="Aptos"/>
              </a:rPr>
              <a:t>Group Interaction</a:t>
            </a:r>
          </a:p>
        </p:txBody>
      </p:sp>
      <p:sp>
        <p:nvSpPr>
          <p:cNvPr id="5" name="Rectangle 4"/>
          <p:cNvSpPr/>
          <p:nvPr/>
        </p:nvSpPr>
        <p:spPr>
          <a:xfrm>
            <a:off x="594360" y="1783080"/>
            <a:ext cx="914400" cy="5486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94360" y="1965960"/>
            <a:ext cx="5989320" cy="37947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94360" y="1965960"/>
            <a:ext cx="5989320" cy="320040"/>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468880"/>
            <a:ext cx="5532120" cy="731520"/>
          </a:xfrm>
          <a:prstGeom prst="rect">
            <a:avLst/>
          </a:prstGeom>
          <a:noFill/>
        </p:spPr>
        <p:txBody>
          <a:bodyPr wrap="square" lIns="0" rIns="0" tIns="0" bIns="0">
            <a:spAutoFit/>
          </a:bodyPr>
          <a:lstStyle/>
          <a:p>
            <a:r>
              <a:rPr sz="1300" b="1">
                <a:solidFill>
                  <a:srgbClr val="14233C"/>
                </a:solidFill>
                <a:latin typeface="Aptos"/>
              </a:rPr>
              <a:t>Environment Club task: a presentation on reducing clothing waste among students</a:t>
            </a:r>
          </a:p>
        </p:txBody>
      </p:sp>
      <p:sp>
        <p:nvSpPr>
          <p:cNvPr id="9" name="TextBox 8"/>
          <p:cNvSpPr txBox="1"/>
          <p:nvPr/>
        </p:nvSpPr>
        <p:spPr>
          <a:xfrm>
            <a:off x="822960" y="3246120"/>
            <a:ext cx="5532120" cy="2377440"/>
          </a:xfrm>
          <a:prstGeom prst="rect">
            <a:avLst/>
          </a:prstGeom>
          <a:noFill/>
        </p:spPr>
        <p:txBody>
          <a:bodyPr wrap="square" lIns="0" rIns="0" tIns="0" bIns="0">
            <a:spAutoFit/>
          </a:bodyPr>
          <a:lstStyle/>
          <a:p>
            <a:r>
              <a:rPr sz="1250" b="1">
                <a:solidFill>
                  <a:srgbClr val="548235"/>
                </a:solidFill>
                <a:latin typeface="Aptos"/>
              </a:rPr>
              <a:t>•  </a:t>
            </a:r>
            <a:r>
              <a:rPr sz="1250" b="0">
                <a:solidFill>
                  <a:srgbClr val="14233C"/>
                </a:solidFill>
                <a:latin typeface="Aptos"/>
              </a:rPr>
              <a:t>how fast fashion &amp; wasteful habits impact the environment</a:t>
            </a:r>
          </a:p>
          <a:p>
            <a:r>
              <a:rPr sz="1250" b="1">
                <a:solidFill>
                  <a:srgbClr val="548235"/>
                </a:solidFill>
                <a:latin typeface="Aptos"/>
              </a:rPr>
              <a:t>•  </a:t>
            </a:r>
            <a:r>
              <a:rPr sz="1250" b="0">
                <a:solidFill>
                  <a:srgbClr val="14233C"/>
                </a:solidFill>
                <a:latin typeface="Aptos"/>
              </a:rPr>
              <a:t>how to reduce clothing waste for enhanced ecological security</a:t>
            </a:r>
          </a:p>
          <a:p>
            <a:r>
              <a:rPr sz="1250" b="1">
                <a:solidFill>
                  <a:srgbClr val="548235"/>
                </a:solidFill>
                <a:latin typeface="Aptos"/>
              </a:rPr>
              <a:t>•  </a:t>
            </a:r>
            <a:r>
              <a:rPr sz="1250" b="0">
                <a:solidFill>
                  <a:srgbClr val="14233C"/>
                </a:solidFill>
                <a:latin typeface="Aptos"/>
              </a:rPr>
              <a:t>how to promote reducing clothing waste at school</a:t>
            </a:r>
          </a:p>
          <a:p>
            <a:r>
              <a:rPr sz="1250" b="1">
                <a:solidFill>
                  <a:srgbClr val="548235"/>
                </a:solidFill>
                <a:latin typeface="Aptos"/>
              </a:rPr>
              <a:t>•  </a:t>
            </a:r>
            <a:r>
              <a:rPr sz="1250" b="0">
                <a:solidFill>
                  <a:srgbClr val="14233C"/>
                </a:solidFill>
                <a:latin typeface="Aptos"/>
              </a:rPr>
              <a:t>anything else you think is important</a:t>
            </a:r>
          </a:p>
        </p:txBody>
      </p:sp>
      <p:pic>
        <p:nvPicPr>
          <p:cNvPr id="10" name="Picture 9" descr="parta-crop.png"/>
          <p:cNvPicPr>
            <a:picLocks noChangeAspect="1"/>
          </p:cNvPicPr>
          <p:nvPr/>
        </p:nvPicPr>
        <p:blipFill>
          <a:blip r:embed="rId2"/>
          <a:stretch>
            <a:fillRect/>
          </a:stretch>
        </p:blipFill>
        <p:spPr>
          <a:xfrm>
            <a:off x="6858000" y="1874519"/>
            <a:ext cx="4851857" cy="4343400"/>
          </a:xfrm>
          <a:prstGeom prst="rect">
            <a:avLst/>
          </a:prstGeom>
        </p:spPr>
      </p:pic>
      <p:sp>
        <p:nvSpPr>
          <p:cNvPr id="11" name="Rounded Rectangle 10"/>
          <p:cNvSpPr/>
          <p:nvPr/>
        </p:nvSpPr>
        <p:spPr>
          <a:xfrm>
            <a:off x="594360" y="5989320"/>
            <a:ext cx="10972800" cy="502920"/>
          </a:xfrm>
          <a:prstGeom prst="roundRect">
            <a:avLst>
              <a:gd name="adj" fmla="val 50000"/>
            </a:avLst>
          </a:prstGeom>
          <a:solidFill>
            <a:srgbClr val="E6EE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94360" y="5989320"/>
            <a:ext cx="10972800" cy="502920"/>
          </a:xfrm>
          <a:prstGeom prst="rect">
            <a:avLst/>
          </a:prstGeom>
          <a:noFill/>
        </p:spPr>
        <p:txBody>
          <a:bodyPr wrap="square" lIns="0" rIns="0" tIns="0" bIns="0" anchor="ctr">
            <a:spAutoFit/>
          </a:bodyPr>
          <a:lstStyle/>
          <a:p>
            <a:pPr algn="ctr"/>
            <a:r>
              <a:rPr sz="1250" b="1">
                <a:solidFill>
                  <a:srgbClr val="1F3D2B"/>
                </a:solidFill>
                <a:latin typeface="Aptos"/>
              </a:rPr>
              <a:t>Turn-taking:  invite others  •  build on ideas  •  stay on topic</a:t>
            </a:r>
          </a:p>
        </p:txBody>
      </p:sp>
      <p:sp>
        <p:nvSpPr>
          <p:cNvPr id="13" name="TextBox 12"/>
          <p:cNvSpPr txBox="1"/>
          <p:nvPr/>
        </p:nvSpPr>
        <p:spPr>
          <a:xfrm>
            <a:off x="11201400" y="6473952"/>
            <a:ext cx="457200" cy="201168"/>
          </a:xfrm>
          <a:prstGeom prst="rect">
            <a:avLst/>
          </a:prstGeom>
          <a:noFill/>
        </p:spPr>
        <p:txBody>
          <a:bodyPr wrap="square" lIns="0" rIns="0" tIns="0" bIns="0">
            <a:spAutoFit/>
          </a:bodyPr>
          <a:lstStyle/>
          <a:p>
            <a:r>
              <a:rPr sz="900" b="1">
                <a:solidFill>
                  <a:srgbClr val="5A6470"/>
                </a:solidFill>
                <a:latin typeface="Aptos"/>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6F0"/>
        </a:solidFill>
        <a:effectLst/>
      </p:bgPr>
    </p:bg>
    <p:spTree>
      <p:nvGrpSpPr>
        <p:cNvPr id="1" name=""/>
        <p:cNvGrpSpPr/>
        <p:nvPr/>
      </p:nvGrpSpPr>
      <p:grpSpPr/>
      <p:sp>
        <p:nvSpPr>
          <p:cNvPr id="2" name="TextBox 1"/>
          <p:cNvSpPr txBox="1"/>
          <p:nvPr/>
        </p:nvSpPr>
        <p:spPr>
          <a:xfrm>
            <a:off x="594360" y="274320"/>
            <a:ext cx="10972800" cy="274320"/>
          </a:xfrm>
          <a:prstGeom prst="rect">
            <a:avLst/>
          </a:prstGeom>
          <a:noFill/>
        </p:spPr>
        <p:txBody>
          <a:bodyPr wrap="square" lIns="0" rIns="0" tIns="0" bIns="0">
            <a:spAutoFit/>
          </a:bodyPr>
          <a:lstStyle/>
          <a:p>
            <a:r>
              <a:rPr sz="1000" b="1">
                <a:solidFill>
                  <a:srgbClr val="548235"/>
                </a:solidFill>
                <a:latin typeface="Aptos"/>
              </a:rPr>
              <a:t>08  SPEAK FOR 30–45 SECONDS</a:t>
            </a:r>
          </a:p>
        </p:txBody>
      </p:sp>
      <p:sp>
        <p:nvSpPr>
          <p:cNvPr id="3" name="TextBox 2"/>
          <p:cNvSpPr txBox="1"/>
          <p:nvPr/>
        </p:nvSpPr>
        <p:spPr>
          <a:xfrm>
            <a:off x="594360" y="630936"/>
            <a:ext cx="10972800" cy="512064"/>
          </a:xfrm>
          <a:prstGeom prst="rect">
            <a:avLst/>
          </a:prstGeom>
          <a:noFill/>
        </p:spPr>
        <p:txBody>
          <a:bodyPr wrap="square" lIns="0" rIns="0" tIns="0" bIns="0">
            <a:spAutoFit/>
          </a:bodyPr>
          <a:lstStyle/>
          <a:p>
            <a:r>
              <a:rPr sz="2600" b="1">
                <a:solidFill>
                  <a:srgbClr val="14233C"/>
                </a:solidFill>
                <a:latin typeface="Aptos"/>
              </a:rPr>
              <a:t>Part B: Individual Response practice</a:t>
            </a:r>
          </a:p>
        </p:txBody>
      </p:sp>
      <p:sp>
        <p:nvSpPr>
          <p:cNvPr id="4" name="Rectangle 3"/>
          <p:cNvSpPr/>
          <p:nvPr/>
        </p:nvSpPr>
        <p:spPr>
          <a:xfrm>
            <a:off x="594360" y="1298448"/>
            <a:ext cx="914400" cy="5486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22960" y="1892807"/>
            <a:ext cx="10378440" cy="1609344"/>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892807"/>
            <a:ext cx="82296" cy="1609344"/>
          </a:xfrm>
          <a:prstGeom prst="rect">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2103120"/>
            <a:ext cx="9829800" cy="457200"/>
          </a:xfrm>
          <a:prstGeom prst="rect">
            <a:avLst/>
          </a:prstGeom>
          <a:noFill/>
        </p:spPr>
        <p:txBody>
          <a:bodyPr wrap="square" lIns="0" rIns="0" tIns="0" bIns="0">
            <a:spAutoFit/>
          </a:bodyPr>
          <a:lstStyle/>
          <a:p>
            <a:r>
              <a:rPr sz="1550" b="1">
                <a:solidFill>
                  <a:srgbClr val="14233C"/>
                </a:solidFill>
                <a:latin typeface="Aptos"/>
              </a:rPr>
              <a:t>What are some of the pros and cons of buying cheap clothes?</a:t>
            </a:r>
          </a:p>
        </p:txBody>
      </p:sp>
      <p:sp>
        <p:nvSpPr>
          <p:cNvPr id="8" name="TextBox 7"/>
          <p:cNvSpPr txBox="1"/>
          <p:nvPr/>
        </p:nvSpPr>
        <p:spPr>
          <a:xfrm>
            <a:off x="1097280" y="2715768"/>
            <a:ext cx="9829800" cy="320040"/>
          </a:xfrm>
          <a:prstGeom prst="rect">
            <a:avLst/>
          </a:prstGeom>
          <a:noFill/>
        </p:spPr>
        <p:txBody>
          <a:bodyPr wrap="square" lIns="0" rIns="0" tIns="0" bIns="0">
            <a:spAutoFit/>
          </a:bodyPr>
          <a:lstStyle/>
          <a:p>
            <a:r>
              <a:rPr sz="1250" b="0">
                <a:solidFill>
                  <a:srgbClr val="5A6470"/>
                </a:solidFill>
                <a:latin typeface="Aptos"/>
              </a:rPr>
              <a:t>Pros:  affordable, trendy, more variety for the same budget</a:t>
            </a:r>
          </a:p>
        </p:txBody>
      </p:sp>
      <p:sp>
        <p:nvSpPr>
          <p:cNvPr id="9" name="TextBox 8"/>
          <p:cNvSpPr txBox="1"/>
          <p:nvPr/>
        </p:nvSpPr>
        <p:spPr>
          <a:xfrm>
            <a:off x="1097280" y="3035808"/>
            <a:ext cx="9829800" cy="320040"/>
          </a:xfrm>
          <a:prstGeom prst="rect">
            <a:avLst/>
          </a:prstGeom>
          <a:noFill/>
        </p:spPr>
        <p:txBody>
          <a:bodyPr wrap="square" lIns="0" rIns="0" tIns="0" bIns="0">
            <a:spAutoFit/>
          </a:bodyPr>
          <a:lstStyle/>
          <a:p>
            <a:r>
              <a:rPr sz="1250" b="0">
                <a:solidFill>
                  <a:srgbClr val="5A6470"/>
                </a:solidFill>
                <a:latin typeface="Aptos"/>
              </a:rPr>
              <a:t>Cons:  poor quality, more waste, hidden environmental cost</a:t>
            </a:r>
          </a:p>
        </p:txBody>
      </p:sp>
      <p:sp>
        <p:nvSpPr>
          <p:cNvPr id="10" name="Rounded Rectangle 9"/>
          <p:cNvSpPr/>
          <p:nvPr/>
        </p:nvSpPr>
        <p:spPr>
          <a:xfrm>
            <a:off x="822960" y="3739896"/>
            <a:ext cx="10378440" cy="1609344"/>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3739896"/>
            <a:ext cx="82296" cy="1609344"/>
          </a:xfrm>
          <a:prstGeom prst="rect">
            <a:avLst/>
          </a:prstGeom>
          <a:solidFill>
            <a:srgbClr val="2E82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7280" y="3950208"/>
            <a:ext cx="9829800" cy="457200"/>
          </a:xfrm>
          <a:prstGeom prst="rect">
            <a:avLst/>
          </a:prstGeom>
          <a:noFill/>
        </p:spPr>
        <p:txBody>
          <a:bodyPr wrap="square" lIns="0" rIns="0" tIns="0" bIns="0">
            <a:spAutoFit/>
          </a:bodyPr>
          <a:lstStyle/>
          <a:p>
            <a:r>
              <a:rPr sz="1550" b="1">
                <a:solidFill>
                  <a:srgbClr val="14233C"/>
                </a:solidFill>
                <a:latin typeface="Aptos"/>
              </a:rPr>
              <a:t>Do you think quality or quantity of clothes is more important?</a:t>
            </a:r>
          </a:p>
        </p:txBody>
      </p:sp>
      <p:sp>
        <p:nvSpPr>
          <p:cNvPr id="13" name="TextBox 12"/>
          <p:cNvSpPr txBox="1"/>
          <p:nvPr/>
        </p:nvSpPr>
        <p:spPr>
          <a:xfrm>
            <a:off x="1097280" y="4562856"/>
            <a:ext cx="9829800" cy="320040"/>
          </a:xfrm>
          <a:prstGeom prst="rect">
            <a:avLst/>
          </a:prstGeom>
          <a:noFill/>
        </p:spPr>
        <p:txBody>
          <a:bodyPr wrap="square" lIns="0" rIns="0" tIns="0" bIns="0">
            <a:spAutoFit/>
          </a:bodyPr>
          <a:lstStyle/>
          <a:p>
            <a:r>
              <a:rPr sz="1250" b="0">
                <a:solidFill>
                  <a:srgbClr val="5A6470"/>
                </a:solidFill>
                <a:latin typeface="Aptos"/>
              </a:rPr>
              <a:t>Quality:  lasts longer, better value per wear, less waste</a:t>
            </a:r>
          </a:p>
        </p:txBody>
      </p:sp>
      <p:sp>
        <p:nvSpPr>
          <p:cNvPr id="14" name="TextBox 13"/>
          <p:cNvSpPr txBox="1"/>
          <p:nvPr/>
        </p:nvSpPr>
        <p:spPr>
          <a:xfrm>
            <a:off x="1097280" y="4882896"/>
            <a:ext cx="9829800" cy="320040"/>
          </a:xfrm>
          <a:prstGeom prst="rect">
            <a:avLst/>
          </a:prstGeom>
          <a:noFill/>
        </p:spPr>
        <p:txBody>
          <a:bodyPr wrap="square" lIns="0" rIns="0" tIns="0" bIns="0">
            <a:spAutoFit/>
          </a:bodyPr>
          <a:lstStyle/>
          <a:p>
            <a:r>
              <a:rPr sz="1250" b="0">
                <a:solidFill>
                  <a:srgbClr val="5A6470"/>
                </a:solidFill>
                <a:latin typeface="Aptos"/>
              </a:rPr>
              <a:t>Quantity:  more variety, self-expression, practical for teens</a:t>
            </a:r>
          </a:p>
        </p:txBody>
      </p:sp>
      <p:sp>
        <p:nvSpPr>
          <p:cNvPr id="15" name="TextBox 14"/>
          <p:cNvSpPr txBox="1"/>
          <p:nvPr/>
        </p:nvSpPr>
        <p:spPr>
          <a:xfrm>
            <a:off x="11201400" y="6473952"/>
            <a:ext cx="457200" cy="201168"/>
          </a:xfrm>
          <a:prstGeom prst="rect">
            <a:avLst/>
          </a:prstGeom>
          <a:noFill/>
        </p:spPr>
        <p:txBody>
          <a:bodyPr wrap="square" lIns="0" rIns="0" tIns="0" bIns="0">
            <a:spAutoFit/>
          </a:bodyPr>
          <a:lstStyle/>
          <a:p>
            <a:r>
              <a:rPr sz="900" b="1">
                <a:solidFill>
                  <a:srgbClr val="5A6470"/>
                </a:solidFill>
                <a:latin typeface="Aptos"/>
              </a:rPr>
              <a:t>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 CEP - Ecological Waste (NSE) - 6D Speaking</dc:title>
  <dc:subject/>
  <dc:creator>Hermes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